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39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384" r:id="rId7"/>
    <p:sldId id="323" r:id="rId8"/>
    <p:sldId id="385" r:id="rId9"/>
    <p:sldId id="363" r:id="rId10"/>
    <p:sldId id="386" r:id="rId11"/>
    <p:sldId id="366" r:id="rId12"/>
    <p:sldId id="266" r:id="rId13"/>
    <p:sldId id="387" r:id="rId14"/>
    <p:sldId id="329" r:id="rId15"/>
    <p:sldId id="271" r:id="rId16"/>
    <p:sldId id="300" r:id="rId17"/>
    <p:sldId id="302" r:id="rId18"/>
    <p:sldId id="278" r:id="rId19"/>
    <p:sldId id="379" r:id="rId20"/>
    <p:sldId id="335" r:id="rId21"/>
    <p:sldId id="399" r:id="rId22"/>
    <p:sldId id="404" r:id="rId23"/>
    <p:sldId id="395" r:id="rId24"/>
    <p:sldId id="397" r:id="rId25"/>
    <p:sldId id="294" r:id="rId26"/>
    <p:sldId id="352" r:id="rId27"/>
    <p:sldId id="351" r:id="rId28"/>
    <p:sldId id="374" r:id="rId29"/>
    <p:sldId id="280" r:id="rId30"/>
    <p:sldId id="346" r:id="rId31"/>
    <p:sldId id="403" r:id="rId32"/>
    <p:sldId id="375" r:id="rId33"/>
    <p:sldId id="284" r:id="rId34"/>
    <p:sldId id="391" r:id="rId35"/>
    <p:sldId id="392" r:id="rId36"/>
    <p:sldId id="39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85935" autoAdjust="0"/>
  </p:normalViewPr>
  <p:slideViewPr>
    <p:cSldViewPr>
      <p:cViewPr varScale="1">
        <p:scale>
          <a:sx n="77" d="100"/>
          <a:sy n="77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/>
          <a:lstStyle>
            <a:lvl1pPr algn="r">
              <a:defRPr sz="1200"/>
            </a:lvl1pPr>
          </a:lstStyle>
          <a:p>
            <a:fld id="{0B739E49-FDC2-4A22-BAC2-020085CF66D3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 anchor="b"/>
          <a:lstStyle>
            <a:lvl1pPr algn="r">
              <a:defRPr sz="1200"/>
            </a:lvl1pPr>
          </a:lstStyle>
          <a:p>
            <a:fld id="{C5433DCA-AEA6-43E8-ADFC-1D59D243F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/>
          <a:lstStyle>
            <a:lvl1pPr algn="r">
              <a:defRPr sz="1200"/>
            </a:lvl1pPr>
          </a:lstStyle>
          <a:p>
            <a:fld id="{8FC13C55-B883-4087-8921-2244485515E1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8" tIns="46389" rIns="92778" bIns="463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778" tIns="46389" rIns="92778" bIns="463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4820"/>
          </a:xfrm>
          <a:prstGeom prst="rect">
            <a:avLst/>
          </a:prstGeom>
        </p:spPr>
        <p:txBody>
          <a:bodyPr vert="horz" lIns="92778" tIns="46389" rIns="92778" bIns="46389" rtlCol="0" anchor="b"/>
          <a:lstStyle>
            <a:lvl1pPr algn="r">
              <a:defRPr sz="1200"/>
            </a:lvl1pPr>
          </a:lstStyle>
          <a:p>
            <a:fld id="{3DEDD412-9EAD-4073-93EF-589095BB1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002"/>
            <a:fld id="{821CF2FE-FD55-4EEC-9023-A5156ABE4C1F}" type="slidenum">
              <a:rPr lang="en-US" smtClean="0"/>
              <a:pPr defTabSz="964002"/>
              <a:t>18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9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002"/>
            <a:fld id="{EE228228-AC28-4E68-A247-8929559E1C66}" type="slidenum">
              <a:rPr lang="en-US" smtClean="0"/>
              <a:pPr defTabSz="964002"/>
              <a:t>31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3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1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2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8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C2DE-CFA9-4967-8302-49FDC92F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9144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409700" y="2311400"/>
            <a:ext cx="6934200" cy="3556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85000"/>
              </a:lnSpc>
              <a:spcBef>
                <a:spcPts val="9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24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41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2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2271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5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60D-0B22-46D3-A741-AA2DA3A3A450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2" r:id="rId12"/>
    <p:sldLayoutId id="2147483954" r:id="rId13"/>
    <p:sldLayoutId id="2147483955" r:id="rId14"/>
    <p:sldLayoutId id="214748395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id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sc.ny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sc.ny.gov/excelsio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ssprofile.collegeboard.org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stcroix@monroecc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43934"/>
            <a:ext cx="7162800" cy="2793292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/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31779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FEDERAL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PELL Grant</a:t>
            </a:r>
          </a:p>
          <a:p>
            <a:pPr lvl="1"/>
            <a:r>
              <a:rPr lang="en-US" sz="2650" dirty="0"/>
              <a:t>Derived from FAFSA</a:t>
            </a:r>
          </a:p>
          <a:p>
            <a:pPr lvl="2"/>
            <a:r>
              <a:rPr lang="en-US" sz="2350" dirty="0"/>
              <a:t>Based on income and family size </a:t>
            </a:r>
          </a:p>
          <a:p>
            <a:pPr lvl="1"/>
            <a:r>
              <a:rPr lang="en-US" sz="2650" dirty="0"/>
              <a:t>$0 to $7395 (2024-25)</a:t>
            </a:r>
          </a:p>
          <a:p>
            <a:r>
              <a:rPr lang="en-US" sz="2800" dirty="0"/>
              <a:t>SEOG Grant</a:t>
            </a:r>
          </a:p>
          <a:p>
            <a:pPr lvl="1"/>
            <a:r>
              <a:rPr lang="en-US" sz="2500" dirty="0"/>
              <a:t>Determined at each school –highest need students – limited funds</a:t>
            </a:r>
          </a:p>
          <a:p>
            <a:r>
              <a:rPr lang="en-US" sz="2800" dirty="0"/>
              <a:t>TEACH Grant - limited number usually near end of college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63741" y="1782665"/>
            <a:ext cx="3352800" cy="6152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STATE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63042" y="2489930"/>
            <a:ext cx="3352800" cy="3326331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sz="2800" dirty="0"/>
              <a:t>TAP – any NY college</a:t>
            </a:r>
          </a:p>
          <a:p>
            <a:pPr lvl="1"/>
            <a:r>
              <a:rPr lang="en-US" sz="2650" dirty="0"/>
              <a:t>NY Net Taxable Income below $125,000</a:t>
            </a:r>
          </a:p>
          <a:p>
            <a:pPr marL="3429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Excelsior – SUNY 2 year or 4 year college – Federal Income $125,000 or below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87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ea typeface="Adobe Heiti Std R" panose="020B0400000000000000" pitchFamily="34" charset="-128"/>
              </a:rPr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5029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Your College </a:t>
            </a: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Review Website for merit, need, application 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High School </a:t>
            </a:r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Civic Groups or Businesses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Places of Employment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Free Internet Searches</a:t>
            </a:r>
          </a:p>
          <a:p>
            <a:pPr lvl="1"/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Example: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www.fastweb.com</a:t>
            </a:r>
            <a:endParaRPr lang="en-US" sz="28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4"/>
              </a:rPr>
              <a:t>www.finaid.org</a:t>
            </a:r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endParaRPr lang="en-US" sz="28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Direct Student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7772400" cy="4038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Subsidized –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6.53% Interest rate (in 2024-25).  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Based on need (COA – SAI – other aid = Financial need)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government pays interest while student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Freshman may borrow up to $3,500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Unsubsidized –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6.53% Interest rate (in 2024-25).  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Not based on need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is responsible for interest while in school, can be deferred but will capitalize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Freshman may borrow up to $5,500 </a:t>
            </a:r>
            <a:r>
              <a:rPr lang="en-US" sz="2000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minus any subsidized loan money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(ideally - $3,500 subsidized and $2,000 unsubsidized)</a:t>
            </a:r>
            <a:endParaRPr lang="en-US" sz="1700" b="1" dirty="0">
              <a:latin typeface="+mj-lt"/>
            </a:endParaRPr>
          </a:p>
          <a:p>
            <a:r>
              <a:rPr lang="en-US" sz="1700" b="1" i="1" dirty="0">
                <a:latin typeface="+mj-lt"/>
              </a:rPr>
              <a:t>Repayment begins 6 months after graduation</a:t>
            </a:r>
          </a:p>
          <a:p>
            <a:endParaRPr lang="en-US" sz="1700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Loan in parent name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Credit Check – No Adverse Credit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9.08% interest rate (2024-25)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accrues at disbursement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Payments right away or can be deferred but interest will accrue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Up to COA minus other aid.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Parent Loan for Undergraduate Students (PLUS)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Work 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7848600" cy="3886200"/>
          </a:xfrm>
        </p:spPr>
        <p:txBody>
          <a:bodyPr/>
          <a:lstStyle/>
          <a:p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Work Study Program (FWS)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Need Based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Limited hours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Usually minimum wage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Helps with personal expenses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Each college has own process; jobs usually on campus or in community service.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HOW TO APPLY FOR FINANCIAL AID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Complete Federal Process – start at studentaid.gov</a:t>
            </a:r>
          </a:p>
          <a:p>
            <a:pPr lvl="1"/>
            <a:r>
              <a:rPr lang="en-US" sz="2900" b="1" dirty="0"/>
              <a:t>FAFSA</a:t>
            </a:r>
          </a:p>
          <a:p>
            <a:r>
              <a:rPr lang="en-US" sz="3200" dirty="0"/>
              <a:t>Complete NY STATE Process – start at hesc.ny.gov</a:t>
            </a:r>
          </a:p>
          <a:p>
            <a:pPr lvl="1"/>
            <a:r>
              <a:rPr lang="en-US" sz="2900" b="1" dirty="0"/>
              <a:t>TAP APPLICATION</a:t>
            </a:r>
          </a:p>
          <a:p>
            <a:r>
              <a:rPr lang="en-US" sz="3200" dirty="0"/>
              <a:t>Complete process and any requirements at each college – check their websites – talk with Admissions/Financial Aid Staff</a:t>
            </a:r>
          </a:p>
          <a:p>
            <a:r>
              <a:rPr lang="en-US" sz="3200" dirty="0"/>
              <a:t>Search Private Scholarships</a:t>
            </a:r>
          </a:p>
          <a:p>
            <a:r>
              <a:rPr lang="en-US" sz="3200" dirty="0"/>
              <a:t>Follow up – later applications, documents, communication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6610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 for Federal Financial Aid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772401" cy="439261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FFC000"/>
              </a:buClr>
              <a:buSzTx/>
              <a:buNone/>
            </a:pPr>
            <a:r>
              <a:rPr lang="en-US" altLang="en-US" sz="3200" b="1" dirty="0"/>
              <a:t>Go to studentaid.gov for complete information on federal financial aid programs and applying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Create a StudentAid.gov account (sometimes called Federal Student Aid ID – or FSA ID) for the student and parent of record (Anytime Now) – takes up to 3 days to authenticate. 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Remember/Save your StudentAid.gov account information</a:t>
            </a:r>
          </a:p>
          <a:p>
            <a:pPr>
              <a:buClr>
                <a:srgbClr val="FFC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3200" b="1" dirty="0"/>
              <a:t>Complete FAFSA online: it opens December 1, 2024 for the 2025-26 year</a:t>
            </a:r>
          </a:p>
          <a:p>
            <a:pPr>
              <a:buClr>
                <a:srgbClr val="FFC000"/>
              </a:buClr>
              <a:buSzTx/>
              <a:buFont typeface="Wingdings" panose="05000000000000000000" pitchFamily="2" charset="2"/>
              <a:buChar char="q"/>
            </a:pPr>
            <a:r>
              <a:rPr lang="en-US" altLang="en-US" sz="3200" b="1" dirty="0"/>
              <a:t>Reapply every school year</a:t>
            </a:r>
            <a:endParaRPr lang="en-US" altLang="en-US" sz="3000" b="1" dirty="0"/>
          </a:p>
          <a:p>
            <a:pPr marL="0" indent="0">
              <a:buClr>
                <a:srgbClr val="FFC000"/>
              </a:buClr>
              <a:buSzTx/>
              <a:buNone/>
            </a:pPr>
            <a:endParaRPr lang="en-US" alt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84141"/>
            <a:ext cx="4572001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their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E4CBC-9583-6572-42BF-223AF7AA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8"/>
          <a:stretch/>
        </p:blipFill>
        <p:spPr>
          <a:xfrm>
            <a:off x="4586288" y="1084141"/>
            <a:ext cx="4248368" cy="466114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1877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1877036" y="5867401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751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FAFSA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https://studentaid.gov/h/apply-for-aid/fafsa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25625"/>
            <a:ext cx="8534399" cy="47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36815"/>
          </a:xfrm>
        </p:spPr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5105400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 2025-26 School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College Costs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What?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How?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What?</a:t>
            </a:r>
          </a:p>
          <a:p>
            <a:pPr marL="0" indent="0">
              <a:buNone/>
            </a:pPr>
            <a:r>
              <a:rPr lang="en-US" sz="30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Free Application Federal Student Aid 	(FAFSA)</a:t>
            </a:r>
          </a:p>
          <a:p>
            <a:pPr marL="342900" lvl="1" indent="0">
              <a:buNone/>
            </a:pPr>
            <a:r>
              <a:rPr lang="en-US" sz="30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NYS TAP Application</a:t>
            </a:r>
          </a:p>
          <a:p>
            <a:pPr marL="342900" lvl="1" indent="0">
              <a:buNone/>
            </a:pPr>
            <a:r>
              <a:rPr lang="en-US" sz="30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	Others – depends on school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Strategies/Tools</a:t>
            </a:r>
          </a:p>
          <a:p>
            <a:pPr marL="3429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atin typeface="+mn-lt"/>
              </a:rPr>
              <a:t>FAFSA for 25-26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Redesigned and simplified in 24-25 year and going forward.</a:t>
            </a:r>
          </a:p>
          <a:p>
            <a:r>
              <a:rPr lang="en-US" dirty="0"/>
              <a:t>Student begins FAFSA after signing in with their StudentAid.gov account.</a:t>
            </a:r>
          </a:p>
          <a:p>
            <a:r>
              <a:rPr lang="en-US" dirty="0"/>
              <a:t>After completing their part – they invite parent(s) via email in the form – to be contributor on the FAFSA.  Student will need parent SSN to complete this process.</a:t>
            </a:r>
          </a:p>
          <a:p>
            <a:r>
              <a:rPr lang="en-US" dirty="0"/>
              <a:t>Parent receives email and signs in with their FSA ID and completes their part and submits form</a:t>
            </a:r>
          </a:p>
          <a:p>
            <a:r>
              <a:rPr lang="en-US" dirty="0"/>
              <a:t>Student and Parent, when on the FAFSA, will have to consent for Direct Data Exchange with IRS for Federal Tax Information to load into FAFSA.</a:t>
            </a:r>
          </a:p>
          <a:p>
            <a:r>
              <a:rPr lang="en-US" dirty="0"/>
              <a:t>Sometimes, both Parents will need to be contributors if they are married and file separate taxes.  This would mean both parents need their own StudentAid.gov account</a:t>
            </a:r>
          </a:p>
          <a:p>
            <a:r>
              <a:rPr lang="en-US" dirty="0"/>
              <a:t>For Separations and Divorces – the parent of record whose information would go on FAFSA is the parent who provided the most financial support over the last 12 months; if that parent remarried, step parent information needs to be included.</a:t>
            </a:r>
          </a:p>
        </p:txBody>
      </p:sp>
    </p:spTree>
    <p:extLst>
      <p:ext uri="{BB962C8B-B14F-4D97-AF65-F5344CB8AC3E}">
        <p14:creationId xmlns:p14="http://schemas.microsoft.com/office/powerpoint/2010/main" val="337062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FAFSA for 25-26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– Taken directly from IRS Direct Data Exchange – 2023 income</a:t>
            </a:r>
          </a:p>
          <a:p>
            <a:pPr lvl="1"/>
            <a:r>
              <a:rPr lang="en-US" dirty="0"/>
              <a:t>Adjusted Gross Income</a:t>
            </a:r>
          </a:p>
          <a:p>
            <a:pPr lvl="1"/>
            <a:r>
              <a:rPr lang="en-US" dirty="0"/>
              <a:t>Deductible payments to SEP/SIMPLE/KEOGH/Other</a:t>
            </a:r>
          </a:p>
          <a:p>
            <a:pPr lvl="1"/>
            <a:r>
              <a:rPr lang="en-US" dirty="0"/>
              <a:t>Untaxed portions of IRA distributions and Pensions (excluding rollovers)</a:t>
            </a:r>
          </a:p>
          <a:p>
            <a:r>
              <a:rPr lang="en-US" dirty="0"/>
              <a:t>Family Size</a:t>
            </a:r>
          </a:p>
          <a:p>
            <a:pPr lvl="1"/>
            <a:r>
              <a:rPr lang="en-US" dirty="0"/>
              <a:t>IRS definition of Tax Dependents</a:t>
            </a:r>
          </a:p>
          <a:p>
            <a:pPr lvl="1"/>
            <a:r>
              <a:rPr lang="en-US" dirty="0"/>
              <a:t>Family will be able to answer additional questions if family size different than dependents on tax returns</a:t>
            </a:r>
          </a:p>
          <a:p>
            <a:r>
              <a:rPr lang="en-US" dirty="0"/>
              <a:t>Assets</a:t>
            </a:r>
          </a:p>
          <a:p>
            <a:pPr lvl="1"/>
            <a:r>
              <a:rPr lang="en-US" dirty="0"/>
              <a:t>Cash, savings, checking, money market funds</a:t>
            </a:r>
          </a:p>
          <a:p>
            <a:pPr lvl="1"/>
            <a:r>
              <a:rPr lang="en-US" dirty="0"/>
              <a:t>Net worth of investments, including real estate (excluding primary residence)</a:t>
            </a:r>
          </a:p>
          <a:p>
            <a:pPr lvl="1"/>
            <a:r>
              <a:rPr lang="en-US" dirty="0"/>
              <a:t>Adjusted Net Worth of Business and/or Farm</a:t>
            </a:r>
          </a:p>
          <a:p>
            <a:pPr lvl="1"/>
            <a:r>
              <a:rPr lang="en-US" dirty="0"/>
              <a:t>Annual Child Support Received</a:t>
            </a:r>
          </a:p>
          <a:p>
            <a:pPr lvl="1"/>
            <a:r>
              <a:rPr lang="en-US" dirty="0"/>
              <a:t>NOT retirement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5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 State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086600" cy="4419600"/>
          </a:xfrm>
        </p:spPr>
        <p:txBody>
          <a:bodyPr>
            <a:normAutofit/>
          </a:bodyPr>
          <a:lstStyle/>
          <a:p>
            <a:pPr marL="0" indent="0">
              <a:buClr>
                <a:srgbClr val="A9080E"/>
              </a:buClr>
              <a:buSzPct val="6000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Complete TAP Online</a:t>
            </a:r>
          </a:p>
          <a:p>
            <a:pPr marL="0" indent="0" algn="ctr">
              <a:buClr>
                <a:srgbClr val="A9080E"/>
              </a:buClr>
              <a:buSzPct val="60000"/>
              <a:buNone/>
              <a:defRPr/>
            </a:pPr>
            <a:r>
              <a:rPr lang="en-US" sz="3200" dirty="0">
                <a:hlinkClick r:id="rId3"/>
              </a:rPr>
              <a:t>https://www.hesc.ny.gov</a:t>
            </a:r>
            <a:endParaRPr lang="en-US" sz="3200" dirty="0"/>
          </a:p>
          <a:p>
            <a:pPr marL="0" indent="0" algn="ctr">
              <a:buClr>
                <a:srgbClr val="A9080E"/>
              </a:buClr>
              <a:buSzPct val="60000"/>
              <a:buNone/>
              <a:defRPr/>
            </a:pPr>
            <a:endParaRPr lang="en-US" sz="2400" b="1" dirty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708660" lvl="1" indent="-342900">
              <a:buClr>
                <a:srgbClr val="A9080E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completing FAFSA</a:t>
            </a:r>
          </a:p>
          <a:p>
            <a:pPr marL="1051560" lvl="2" indent="-342900">
              <a:buClr>
                <a:srgbClr val="A9080E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Can click on link after submitting </a:t>
            </a:r>
            <a:r>
              <a:rPr lang="en-US" sz="2100" b="1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</a:t>
            </a:r>
            <a:r>
              <a:rPr lang="en-US" sz="2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or wait until FAFSA processed and sign into HESC directly</a:t>
            </a:r>
          </a:p>
          <a:p>
            <a:pPr marL="708660" lvl="1" indent="-342900">
              <a:buClr>
                <a:srgbClr val="A9080E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Establish student HESC PIN.</a:t>
            </a:r>
          </a:p>
          <a:p>
            <a:pPr marL="708660" lvl="1" indent="-342900">
              <a:buClr>
                <a:srgbClr val="A9080E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and Parent e-sign at end of application.</a:t>
            </a:r>
          </a:p>
          <a:p>
            <a:pPr marL="708660" lvl="1" indent="-342900">
              <a:buClr>
                <a:srgbClr val="A9080E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Must re-apply each academic year.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/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609600" indent="-609600">
              <a:buClr>
                <a:srgbClr val="A9080E"/>
              </a:buClr>
              <a:buSzPct val="6000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Apply for Excelsior (when available) </a:t>
            </a:r>
            <a:b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If SUNY College or Community College in NY 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609599" y="2209799"/>
            <a:ext cx="6347714" cy="2514601"/>
          </a:xfrm>
        </p:spPr>
        <p:txBody>
          <a:bodyPr>
            <a:normAutofit lnSpcReduction="10000"/>
          </a:bodyPr>
          <a:lstStyle/>
          <a:p>
            <a:pPr marL="914400" lvl="1" indent="-457200">
              <a:defRPr/>
            </a:pPr>
            <a:r>
              <a:rPr lang="en-US" sz="2800" b="1" dirty="0"/>
              <a:t>To be notified when (if) the application becomes available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	Sign up for the HESC alert at 	</a:t>
            </a:r>
            <a:r>
              <a:rPr lang="en-US" sz="2800" dirty="0">
                <a:hlinkClick r:id="rId2"/>
              </a:rPr>
              <a:t>www.hesc.ny.gov/excelsior</a:t>
            </a:r>
            <a:endParaRPr lang="en-US" sz="2800" dirty="0"/>
          </a:p>
          <a:p>
            <a:pPr marL="457200" lvl="1" indent="0">
              <a:buNone/>
              <a:defRPr/>
            </a:pPr>
            <a:r>
              <a:rPr lang="en-US" sz="2400" b="1" dirty="0"/>
              <a:t>	Same website as TAP</a:t>
            </a:r>
          </a:p>
          <a:p>
            <a:pPr marL="800100" lvl="1" indent="-342900">
              <a:defRPr/>
            </a:pPr>
            <a:r>
              <a:rPr lang="en-US" sz="2400" b="1" dirty="0"/>
              <a:t>Application will not be available until some time in 2025 – usually April</a:t>
            </a:r>
          </a:p>
          <a:p>
            <a:pPr marL="457200" lvl="1" indent="0">
              <a:buNone/>
              <a:defRPr/>
            </a:pPr>
            <a:endParaRPr lang="en-US" sz="2400" b="1" dirty="0"/>
          </a:p>
          <a:p>
            <a:pPr marL="914400" lvl="2" indent="0">
              <a:buFontTx/>
              <a:buNone/>
              <a:defRPr/>
            </a:pPr>
            <a:endParaRPr lang="en-US" sz="2400" dirty="0"/>
          </a:p>
          <a:p>
            <a:pPr lvl="1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Scholarship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38758" y="1600200"/>
            <a:ext cx="7633742" cy="4648200"/>
          </a:xfrm>
        </p:spPr>
        <p:txBody>
          <a:bodyPr>
            <a:normAutofit/>
          </a:bodyPr>
          <a:lstStyle/>
          <a:p>
            <a:pPr marL="0" indent="0">
              <a:buClr>
                <a:srgbClr val="2E8840"/>
              </a:buClr>
              <a:buNone/>
            </a:pPr>
            <a:r>
              <a:rPr lang="en-US" altLang="en-US" sz="3600" dirty="0"/>
              <a:t>How it works: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3600" dirty="0">
                <a:ea typeface="Arial" panose="020B0604020202020204" pitchFamily="34" charset="0"/>
              </a:rPr>
              <a:t>Award equals max of SUNY Tuition minus any amounts received for TAP, Pell or other scholarships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3600" dirty="0">
                <a:ea typeface="Arial" panose="020B0604020202020204" pitchFamily="34" charset="0"/>
              </a:rPr>
              <a:t>Earn 30 Credits Per Year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3600" dirty="0">
                <a:ea typeface="Arial" panose="020B0604020202020204" pitchFamily="34" charset="0"/>
              </a:rPr>
              <a:t>Live and work in NY after college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3600" dirty="0">
                <a:ea typeface="Arial" panose="020B0604020202020204" pitchFamily="34" charset="0"/>
              </a:rPr>
              <a:t>$125,00 is the income limit in 2024-25</a:t>
            </a:r>
          </a:p>
          <a:p>
            <a:pPr marL="342900" lvl="1" indent="0">
              <a:buClr>
                <a:srgbClr val="002060"/>
              </a:buClr>
              <a:buNone/>
            </a:pPr>
            <a:endParaRPr lang="en-US" altLang="en-US" sz="24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5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7239000" cy="927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CSS/ Financial Aid PROFILE</a:t>
            </a:r>
          </a:p>
          <a:p>
            <a:r>
              <a:rPr lang="en-US" sz="2400" dirty="0"/>
              <a:t>(For Some Competitive Private Colleges)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433" y="1752600"/>
            <a:ext cx="3642851" cy="3424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form 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programs.  Check with college – usually just highly competitive private colleges.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2507" y="5638800"/>
            <a:ext cx="4806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https://cssprofile.collegeboard.org</a:t>
            </a:r>
            <a:endParaRPr lang="en-US" sz="2400" dirty="0"/>
          </a:p>
          <a:p>
            <a:endParaRPr lang="en-US" sz="1400" dirty="0"/>
          </a:p>
          <a:p>
            <a:endParaRPr lang="en-US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074" y="1905000"/>
            <a:ext cx="4000500" cy="3246632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48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144780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Review 2025-26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1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StudentAid.gov Account (FSA ID)– Now or Near Future</a:t>
            </a:r>
          </a:p>
          <a:p>
            <a:pPr marL="0" indent="0">
              <a:buNone/>
            </a:pP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 Searches – Now/Ongoing</a:t>
            </a:r>
          </a:p>
          <a:p>
            <a:pPr marL="0" indent="0">
              <a:buNone/>
            </a:pP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 – December 1, 2024 or later</a:t>
            </a:r>
          </a:p>
          <a:p>
            <a:pPr marL="0" indent="0">
              <a:buNone/>
            </a:pP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TAP –  After FAFSA.</a:t>
            </a:r>
          </a:p>
          <a:p>
            <a:pPr marL="0" indent="0">
              <a:buNone/>
            </a:pP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Other Forms??  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for SUNY; CSS Profile some privates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Some schools may have separate form for their own scholarships, etc…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6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Watch for Results &amp; Communicate with Financial Aid Office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3429000"/>
          </a:xfrm>
        </p:spPr>
        <p:txBody>
          <a:bodyPr>
            <a:normAutofit fontScale="85000" lnSpcReduction="20000"/>
          </a:bodyPr>
          <a:lstStyle/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FAFSA Results will be available in 3-5 days – to student and colleges (list up to 20 on the FAFSA)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</a:t>
            </a:r>
            <a:r>
              <a:rPr lang="en-US" altLang="en-US" sz="3600" b="1" dirty="0">
                <a:ea typeface="MS PGothic" panose="020B0600070205080204" pitchFamily="34" charset="-128"/>
              </a:rPr>
              <a:t>Schools May Ask for Follow up Forms or Documents – To Verify Reported Information.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Each Schools timing will vary.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Eventually Receive Financial Aid Offer Letters from Accepted Schools in Spring 2025.</a:t>
            </a:r>
          </a:p>
          <a:p>
            <a:pPr marL="457200" lvl="1" indent="0">
              <a:spcBef>
                <a:spcPct val="0"/>
              </a:spcBef>
              <a:buClr>
                <a:srgbClr val="FFC000"/>
              </a:buClr>
              <a:buSzTx/>
              <a:buNone/>
            </a:pPr>
            <a:endParaRPr lang="en-US" altLang="en-US" sz="3600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7"/>
            <a:ext cx="7448550" cy="77787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FAFSA Submission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29394-8E83-3792-43EE-D203F029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058150" cy="5099179"/>
          </a:xfrm>
          <a:prstGeom prst="rect">
            <a:avLst/>
          </a:prstGeom>
          <a:ln w="22225">
            <a:solidFill>
              <a:srgbClr val="004E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E0F39-8056-4DCC-7C68-878CF94E6081}"/>
              </a:ext>
            </a:extLst>
          </p:cNvPr>
          <p:cNvSpPr txBox="1"/>
          <p:nvPr/>
        </p:nvSpPr>
        <p:spPr>
          <a:xfrm>
            <a:off x="1981200" y="5791200"/>
            <a:ext cx="6044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102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800100"/>
            <a:ext cx="71628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634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Books, course materials,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3625699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Strategies -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Keep Organized – be ready to follow up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remember FSA ID; folder for documents; etc…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Meet Deadlines!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Be Patient – Accuracy is Crucial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Parent/Student Communication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E-mail checking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FERPA- Student has to grant access for parent to interact with school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Compare – Make Charts?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Required forms and dates for each school</a:t>
            </a: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 Plan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 opposed to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Alternative Financing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 Loan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Savings – 529 plans</a:t>
            </a: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Reduce costs when you can– books, tech, etc…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400" b="1" dirty="0">
                <a:latin typeface="+mn-lt"/>
              </a:rPr>
              <a:t>Special or Unusual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285999"/>
            <a:ext cx="7886700" cy="4267201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cs typeface="Arial" panose="020B0604020202020204" pitchFamily="34" charset="0"/>
              </a:rPr>
              <a:t>Conditions exist that cannot be documented with the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cs typeface="Arial" panose="020B0604020202020204" pitchFamily="34" charset="0"/>
              </a:rPr>
              <a:t>Send explanation and documentation to your college’s financial aid office </a:t>
            </a:r>
            <a:r>
              <a:rPr lang="en-US" sz="2800" b="1" dirty="0">
                <a:cs typeface="Arial" panose="020B0604020202020204" pitchFamily="34" charset="0"/>
              </a:rPr>
              <a:t>after</a:t>
            </a:r>
            <a:r>
              <a:rPr lang="en-US" sz="2800" dirty="0">
                <a:cs typeface="Arial" panose="020B0604020202020204" pitchFamily="34" charset="0"/>
              </a:rPr>
              <a:t> initial FAFSA results are done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262667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or Unusual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916455"/>
            <a:ext cx="8309231" cy="4909261"/>
            <a:chOff x="277887" y="-131707"/>
            <a:chExt cx="8503601" cy="5809289"/>
          </a:xfrm>
        </p:grpSpPr>
        <p:sp>
          <p:nvSpPr>
            <p:cNvPr id="10" name="Cloud Callout 9"/>
            <p:cNvSpPr/>
            <p:nvPr/>
          </p:nvSpPr>
          <p:spPr>
            <a:xfrm>
              <a:off x="5670892" y="-131707"/>
              <a:ext cx="2753271" cy="1918182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Other Family Member in College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441604" y="104264"/>
              <a:ext cx="2685301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One time Payment Received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777872" y="1576344"/>
              <a:ext cx="3709042" cy="1444405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Divorce/Separation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Death of Parent or Spouse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437489" y="2218943"/>
            <a:ext cx="2236452" cy="1764127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get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1842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0485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1"/>
            <a:ext cx="6781801" cy="2182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Jerome St. Croix, Director, Financial Aid  </a:t>
            </a:r>
          </a:p>
          <a:p>
            <a:pPr marL="0" indent="0" algn="ctr">
              <a:buNone/>
            </a:pPr>
            <a:r>
              <a:rPr lang="en-US" sz="1800" dirty="0"/>
              <a:t>Monroe Community College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jstcroix@monroecc.edu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76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Average Cost of Attendance (COA)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5" y="1676400"/>
            <a:ext cx="6821905" cy="4343400"/>
          </a:xfrm>
        </p:spPr>
        <p:txBody>
          <a:bodyPr>
            <a:normAutofit/>
          </a:bodyPr>
          <a:lstStyle/>
          <a:p>
            <a:pPr marL="609600" indent="-609600" algn="ctr">
              <a:buSzPct val="60000"/>
              <a:buNone/>
            </a:pPr>
            <a:r>
              <a:rPr lang="en-US" sz="3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endParaRPr lang="en-US" sz="2400" b="1" dirty="0">
              <a:latin typeface="+mj-lt"/>
            </a:endParaRPr>
          </a:p>
          <a:p>
            <a:pPr marL="640080" lvl="2" indent="0">
              <a:buSzPct val="60000"/>
              <a:buNone/>
            </a:pPr>
            <a:r>
              <a:rPr lang="en-US" altLang="en-US" sz="1700" dirty="0">
                <a:latin typeface="+mj-lt"/>
              </a:rPr>
              <a:t> </a:t>
            </a:r>
          </a:p>
          <a:p>
            <a:pPr marL="1249680" lvl="2" indent="-609600">
              <a:buSzPct val="60000"/>
            </a:pPr>
            <a:endParaRPr lang="en-US" sz="19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484"/>
              </p:ext>
            </p:extLst>
          </p:nvPr>
        </p:nvGraphicFramePr>
        <p:xfrm>
          <a:off x="228600" y="1447800"/>
          <a:ext cx="7467600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8450">
                  <a:extLst>
                    <a:ext uri="{9D8B030D-6E8A-4147-A177-3AD203B41FA5}">
                      <a16:colId xmlns:a16="http://schemas.microsoft.com/office/drawing/2014/main" val="4241598619"/>
                    </a:ext>
                  </a:extLst>
                </a:gridCol>
                <a:gridCol w="1849861">
                  <a:extLst>
                    <a:ext uri="{9D8B030D-6E8A-4147-A177-3AD203B41FA5}">
                      <a16:colId xmlns:a16="http://schemas.microsoft.com/office/drawing/2014/main" val="2815298808"/>
                    </a:ext>
                  </a:extLst>
                </a:gridCol>
                <a:gridCol w="1565867">
                  <a:extLst>
                    <a:ext uri="{9D8B030D-6E8A-4147-A177-3AD203B41FA5}">
                      <a16:colId xmlns:a16="http://schemas.microsoft.com/office/drawing/2014/main" val="835246663"/>
                    </a:ext>
                  </a:extLst>
                </a:gridCol>
                <a:gridCol w="1853422">
                  <a:extLst>
                    <a:ext uri="{9D8B030D-6E8A-4147-A177-3AD203B41FA5}">
                      <a16:colId xmlns:a16="http://schemas.microsoft.com/office/drawing/2014/main" val="913062361"/>
                    </a:ext>
                  </a:extLst>
                </a:gridCol>
              </a:tblGrid>
              <a:tr h="8937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Typical</a:t>
                      </a:r>
                      <a:r>
                        <a:rPr lang="en-US" sz="1800" baseline="0" dirty="0">
                          <a:effectLst/>
                        </a:rPr>
                        <a:t> Costs by Type of College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Private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SUNY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502245"/>
                  </a:ext>
                </a:extLst>
              </a:tr>
              <a:tr h="580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Tuition and Fees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$8,500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744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Living Expenses Housing and Food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$14,000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$14,000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????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294113"/>
                  </a:ext>
                </a:extLst>
              </a:tr>
              <a:tr h="6259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Books/Course Materials/Supplies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157295"/>
                  </a:ext>
                </a:extLst>
              </a:tr>
              <a:tr h="580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Transportation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441286"/>
                  </a:ext>
                </a:extLst>
              </a:tr>
              <a:tr h="686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Personal Expenses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622926"/>
                  </a:ext>
                </a:extLst>
              </a:tr>
              <a:tr h="580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$58,000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$26,500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383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72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family’s ability to pay for college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SAI is new terminology in     first used in 24-25 year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The SAI replaced Expected Family Contribution (EFC) used in prior years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(SAI)From FAFSA Results</a:t>
            </a:r>
          </a:p>
        </p:txBody>
      </p:sp>
    </p:spTree>
    <p:extLst>
      <p:ext uri="{BB962C8B-B14F-4D97-AF65-F5344CB8AC3E}">
        <p14:creationId xmlns:p14="http://schemas.microsoft.com/office/powerpoint/2010/main" val="31921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8618"/>
            <a:ext cx="7772400" cy="11453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Student Aid Index (SAI)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3345" y="2082799"/>
            <a:ext cx="4814455" cy="4511965"/>
          </a:xfrm>
        </p:spPr>
        <p:txBody>
          <a:bodyPr/>
          <a:lstStyle/>
          <a:p>
            <a:r>
              <a:rPr lang="en-US" sz="2400" dirty="0"/>
              <a:t>Index number that the financial aid office uses to determine aid eligibility</a:t>
            </a:r>
          </a:p>
          <a:p>
            <a:r>
              <a:rPr lang="en-US" sz="2400" dirty="0"/>
              <a:t>Stays the same regardless of college choice</a:t>
            </a:r>
          </a:p>
          <a:p>
            <a:r>
              <a:rPr lang="en-US" sz="2400" dirty="0"/>
              <a:t>In some cases, students of highest need, could be negative number</a:t>
            </a:r>
          </a:p>
          <a:p>
            <a:r>
              <a:rPr lang="en-US" sz="2400" dirty="0"/>
              <a:t>Derived from FAFSA formula – including income, assets, and family size</a:t>
            </a:r>
          </a:p>
          <a:p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403928"/>
            <a:ext cx="2895600" cy="39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997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29027"/>
              </p:ext>
            </p:extLst>
          </p:nvPr>
        </p:nvGraphicFramePr>
        <p:xfrm>
          <a:off x="685800" y="1905000"/>
          <a:ext cx="7772400" cy="32766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Student Aid Index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  <a:defRPr/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32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– Other Financial Assistance (OFA)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4191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52400"/>
            <a:ext cx="7620000" cy="1295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b="1" dirty="0">
                <a:solidFill>
                  <a:srgbClr val="005B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25633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+mn-lt"/>
              </a:rPr>
              <a:t>Financial Need Examples</a:t>
            </a:r>
          </a:p>
        </p:txBody>
      </p:sp>
      <p:graphicFrame>
        <p:nvGraphicFramePr>
          <p:cNvPr id="187433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73806"/>
              </p:ext>
            </p:extLst>
          </p:nvPr>
        </p:nvGraphicFramePr>
        <p:xfrm>
          <a:off x="611909" y="1930399"/>
          <a:ext cx="6550892" cy="4013197"/>
        </p:xfrm>
        <a:graphic>
          <a:graphicData uri="http://schemas.openxmlformats.org/drawingml/2006/table">
            <a:tbl>
              <a:tblPr/>
              <a:tblGrid>
                <a:gridCol w="327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 of Attendance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SAI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 Need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 of Attendance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$65,000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SAI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 Need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1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ea typeface="Adobe Heiti Std R" panose="020B0400000000000000" pitchFamily="34" charset="-128"/>
              </a:rPr>
              <a:t>Sources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517"/>
            <a:ext cx="7162800" cy="4678683"/>
          </a:xfrm>
        </p:spPr>
        <p:txBody>
          <a:bodyPr>
            <a:normAutofit/>
          </a:bodyPr>
          <a:lstStyle/>
          <a:p>
            <a:r>
              <a:rPr lang="en-US" sz="2400" b="1" dirty="0">
                <a:ea typeface="Adobe Heiti Std R" panose="020B0400000000000000" pitchFamily="34" charset="-128"/>
              </a:rPr>
              <a:t>Federal – </a:t>
            </a:r>
            <a:r>
              <a:rPr lang="en-US" sz="2400" dirty="0">
                <a:ea typeface="Adobe Heiti Std R" panose="020B0400000000000000" pitchFamily="34" charset="-128"/>
              </a:rPr>
              <a:t>Pell Grant, SEOG Grant, Teach Grant, Work-Study, Student Loans, Parent Loans</a:t>
            </a:r>
            <a:endParaRPr lang="en-US" sz="2400" b="1" dirty="0">
              <a:ea typeface="Adobe Heiti Std R" panose="020B0400000000000000" pitchFamily="34" charset="-128"/>
            </a:endParaRPr>
          </a:p>
          <a:p>
            <a:pPr>
              <a:buNone/>
            </a:pPr>
            <a:endParaRPr lang="en-US" sz="2400" dirty="0">
              <a:ea typeface="Adobe Heiti Std R" panose="020B0400000000000000" pitchFamily="34" charset="-128"/>
            </a:endParaRPr>
          </a:p>
          <a:p>
            <a:r>
              <a:rPr lang="en-US" sz="2400" b="1" dirty="0">
                <a:ea typeface="Adobe Heiti Std R" panose="020B0400000000000000" pitchFamily="34" charset="-128"/>
              </a:rPr>
              <a:t>State</a:t>
            </a:r>
            <a:r>
              <a:rPr lang="en-US" sz="2400" dirty="0">
                <a:ea typeface="Adobe Heiti Std R" panose="020B0400000000000000" pitchFamily="34" charset="-128"/>
              </a:rPr>
              <a:t>  - New York Grant (TAP) for New York residents attending college in NY State, Excelsior.</a:t>
            </a:r>
          </a:p>
          <a:p>
            <a:pPr>
              <a:buNone/>
            </a:pPr>
            <a:endParaRPr lang="en-US" sz="2400" dirty="0">
              <a:ea typeface="Adobe Heiti Std R" panose="020B0400000000000000" pitchFamily="34" charset="-128"/>
            </a:endParaRPr>
          </a:p>
          <a:p>
            <a:r>
              <a:rPr lang="en-US" sz="2400" b="1" dirty="0">
                <a:ea typeface="Adobe Heiti Std R" panose="020B0400000000000000" pitchFamily="34" charset="-128"/>
              </a:rPr>
              <a:t>College you attend – </a:t>
            </a:r>
            <a:r>
              <a:rPr lang="en-US" sz="2400" dirty="0">
                <a:ea typeface="Adobe Heiti Std R" panose="020B0400000000000000" pitchFamily="34" charset="-128"/>
              </a:rPr>
              <a:t>Scholarships, work, loans</a:t>
            </a:r>
          </a:p>
          <a:p>
            <a:pPr>
              <a:buNone/>
            </a:pPr>
            <a:endParaRPr lang="en-US" sz="2400" dirty="0">
              <a:ea typeface="Adobe Heiti Std R" panose="020B0400000000000000" pitchFamily="34" charset="-128"/>
            </a:endParaRPr>
          </a:p>
          <a:p>
            <a:r>
              <a:rPr lang="en-US" sz="2400" b="1" dirty="0">
                <a:ea typeface="Adobe Heiti Std R" panose="020B0400000000000000" pitchFamily="34" charset="-128"/>
              </a:rPr>
              <a:t>Private/Outside Sources – </a:t>
            </a:r>
            <a:r>
              <a:rPr lang="en-US" sz="2400" dirty="0">
                <a:ea typeface="Adobe Heiti Std R" panose="020B0400000000000000" pitchFamily="34" charset="-128"/>
              </a:rPr>
              <a:t>Scholarships, loans, tax credits, Veterans Benefits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59a6d5-759f-49ee-a68c-ac245e61ef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F2FCB1A058744A8E4DBAB290A81A8" ma:contentTypeVersion="16" ma:contentTypeDescription="Create a new document." ma:contentTypeScope="" ma:versionID="8b09ec4b90e91b15e35aee62be26d00e">
  <xsd:schema xmlns:xsd="http://www.w3.org/2001/XMLSchema" xmlns:xs="http://www.w3.org/2001/XMLSchema" xmlns:p="http://schemas.microsoft.com/office/2006/metadata/properties" xmlns:ns3="0959a6d5-759f-49ee-a68c-ac245e61ef3e" xmlns:ns4="c758823d-2592-43ef-a565-2f2ee0cc8903" targetNamespace="http://schemas.microsoft.com/office/2006/metadata/properties" ma:root="true" ma:fieldsID="fc0d087b43d5c90fe9b0a75c635bd1f0" ns3:_="" ns4:_="">
    <xsd:import namespace="0959a6d5-759f-49ee-a68c-ac245e61ef3e"/>
    <xsd:import namespace="c758823d-2592-43ef-a565-2f2ee0cc89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9a6d5-759f-49ee-a68c-ac245e61e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8823d-2592-43ef-a565-2f2ee0cc8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8D2ACD-BE6A-4B87-B2A3-8A8AA322D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FD5A9-5EC6-4D57-8265-5B72085A813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c758823d-2592-43ef-a565-2f2ee0cc890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959a6d5-759f-49ee-a68c-ac245e61ef3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8C8832-4A93-4F9D-9FBE-670DDB05B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9a6d5-759f-49ee-a68c-ac245e61ef3e"/>
    <ds:schemaRef ds:uri="c758823d-2592-43ef-a565-2f2ee0cc8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8705</TotalTime>
  <Words>1660</Words>
  <Application>Microsoft Office PowerPoint</Application>
  <PresentationFormat>On-screen Show (4:3)</PresentationFormat>
  <Paragraphs>288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MS PGothic</vt:lpstr>
      <vt:lpstr>Adobe Heiti Std R</vt:lpstr>
      <vt:lpstr>Arial</vt:lpstr>
      <vt:lpstr>Calibri</vt:lpstr>
      <vt:lpstr>Calibri Light</vt:lpstr>
      <vt:lpstr>HiraMinProN-W3</vt:lpstr>
      <vt:lpstr>Monotype Sorts</vt:lpstr>
      <vt:lpstr>Tahoma</vt:lpstr>
      <vt:lpstr>Times New Roman</vt:lpstr>
      <vt:lpstr>Verdana</vt:lpstr>
      <vt:lpstr>Wingdings</vt:lpstr>
      <vt:lpstr>Office Theme</vt:lpstr>
      <vt:lpstr>PowerPoint Presentation</vt:lpstr>
      <vt:lpstr>AGENDA </vt:lpstr>
      <vt:lpstr>PowerPoint Presentation</vt:lpstr>
      <vt:lpstr> Average Cost of Attendance (COA)</vt:lpstr>
      <vt:lpstr>PowerPoint Presentation</vt:lpstr>
      <vt:lpstr>Student Aid Index (SAI)</vt:lpstr>
      <vt:lpstr>PowerPoint Presentation</vt:lpstr>
      <vt:lpstr>Financial Need Examples</vt:lpstr>
      <vt:lpstr>Sources of Financial Aid</vt:lpstr>
      <vt:lpstr>Types of Financial Aid</vt:lpstr>
      <vt:lpstr>GRANTS</vt:lpstr>
      <vt:lpstr>Scholarships</vt:lpstr>
      <vt:lpstr>Federal Direct Student Loan</vt:lpstr>
      <vt:lpstr>   </vt:lpstr>
      <vt:lpstr>Work Opportunities</vt:lpstr>
      <vt:lpstr>HOW TO APPLY FOR FINANCIAL AID </vt:lpstr>
      <vt:lpstr>How to Apply for Federal Financial Aid </vt:lpstr>
      <vt:lpstr>Account Username and Password (FSA ID)</vt:lpstr>
      <vt:lpstr>FAFSA   https://studentaid.gov/h/apply-for-aid/fafsa</vt:lpstr>
      <vt:lpstr>FAFSA for 25-26</vt:lpstr>
      <vt:lpstr>FAFSA for 25-26</vt:lpstr>
      <vt:lpstr>How To Apply State Aid</vt:lpstr>
      <vt:lpstr> Apply for Excelsior (when available)  If SUNY College or Community College in NY </vt:lpstr>
      <vt:lpstr>Excelsior Scholarship</vt:lpstr>
      <vt:lpstr>PowerPoint Presentation</vt:lpstr>
      <vt:lpstr>Review 2025-26 Timeline</vt:lpstr>
      <vt:lpstr> Watch for Results &amp; Communicate with Financial Aid Office </vt:lpstr>
      <vt:lpstr>FAFSA Submission Summary</vt:lpstr>
      <vt:lpstr>PowerPoint Presentation</vt:lpstr>
      <vt:lpstr>Strategies - Preparation</vt:lpstr>
      <vt:lpstr>Special or Unusual Circumstances</vt:lpstr>
      <vt:lpstr>PowerPoint Presentation</vt:lpstr>
      <vt:lpstr>Questions</vt:lpstr>
    </vt:vector>
  </TitlesOfParts>
  <Company>Monroe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INFORMATION NIGHT</dc:title>
  <dc:creator>Monroe Community College</dc:creator>
  <cp:lastModifiedBy>%username%</cp:lastModifiedBy>
  <cp:revision>344</cp:revision>
  <cp:lastPrinted>2024-11-01T13:06:00Z</cp:lastPrinted>
  <dcterms:created xsi:type="dcterms:W3CDTF">2011-11-28T16:43:14Z</dcterms:created>
  <dcterms:modified xsi:type="dcterms:W3CDTF">2024-11-01T13:06:59Z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0x0101006AFF2FCB1A058744A8E4DBAB290A81A8</vt:lpwstr>
  </property>
</Properties>
</file>